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9" r:id="rId3"/>
    <p:sldId id="257" r:id="rId4"/>
    <p:sldId id="258" r:id="rId5"/>
    <p:sldId id="260" r:id="rId6"/>
    <p:sldId id="284" r:id="rId7"/>
    <p:sldId id="287" r:id="rId8"/>
    <p:sldId id="286" r:id="rId9"/>
    <p:sldId id="261" r:id="rId10"/>
    <p:sldId id="262" r:id="rId11"/>
    <p:sldId id="263" r:id="rId12"/>
    <p:sldId id="264" r:id="rId13"/>
    <p:sldId id="277" r:id="rId14"/>
    <p:sldId id="269" r:id="rId15"/>
    <p:sldId id="270" r:id="rId16"/>
    <p:sldId id="271" r:id="rId17"/>
    <p:sldId id="265" r:id="rId18"/>
    <p:sldId id="266" r:id="rId19"/>
    <p:sldId id="267" r:id="rId20"/>
    <p:sldId id="272" r:id="rId21"/>
    <p:sldId id="268" r:id="rId22"/>
    <p:sldId id="273" r:id="rId23"/>
    <p:sldId id="274" r:id="rId24"/>
    <p:sldId id="279" r:id="rId25"/>
    <p:sldId id="280" r:id="rId26"/>
    <p:sldId id="288" r:id="rId27"/>
    <p:sldId id="289" r:id="rId28"/>
    <p:sldId id="290" r:id="rId29"/>
    <p:sldId id="291" r:id="rId30"/>
    <p:sldId id="292" r:id="rId31"/>
    <p:sldId id="293" r:id="rId32"/>
    <p:sldId id="294" r:id="rId33"/>
    <p:sldId id="295" r:id="rId34"/>
    <p:sldId id="296" r:id="rId35"/>
    <p:sldId id="282" r:id="rId36"/>
    <p:sldId id="299" r:id="rId37"/>
    <p:sldId id="300" r:id="rId38"/>
    <p:sldId id="301" r:id="rId39"/>
    <p:sldId id="302" r:id="rId40"/>
    <p:sldId id="303" r:id="rId41"/>
    <p:sldId id="275" r:id="rId42"/>
    <p:sldId id="276" r:id="rId43"/>
    <p:sldId id="298" r:id="rId44"/>
    <p:sldId id="297"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8511" autoAdjust="0"/>
  </p:normalViewPr>
  <p:slideViewPr>
    <p:cSldViewPr snapToGrid="0" snapToObjects="1">
      <p:cViewPr>
        <p:scale>
          <a:sx n="90" d="100"/>
          <a:sy n="90" d="100"/>
        </p:scale>
        <p:origin x="-1320"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2/15/15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what normalized is</a:t>
            </a:r>
          </a:p>
          <a:p>
            <a:endParaRPr lang="en-US" baseline="0" dirty="0" smtClean="0"/>
          </a:p>
          <a:p>
            <a:r>
              <a:rPr lang="en-US" baseline="0" dirty="0" smtClean="0"/>
              <a:t>Talk about how normal it is to get data in Excel – and encourage them to work with excel – and think of this as something you can teach your clients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7653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41</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3908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tasks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8320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econcile.freebaseapps.com/reconci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Lab: </a:t>
            </a:r>
            <a:br>
              <a:rPr lang="en-US" b="1" dirty="0" smtClean="0"/>
            </a:br>
            <a:r>
              <a:rPr lang="en-US" dirty="0" smtClean="0"/>
              <a:t>Data carpentry with </a:t>
            </a:r>
            <a:r>
              <a:rPr lang="en-US" b="1" dirty="0" smtClean="0"/>
              <a:t>Open Refine</a:t>
            </a:r>
            <a:endParaRPr lang="en-US" b="1"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a:t>
            </a:r>
            <a:endParaRPr lang="en-US" dirty="0"/>
          </a:p>
        </p:txBody>
      </p:sp>
      <p:sp>
        <p:nvSpPr>
          <p:cNvPr id="3" name="Content Placeholder 2"/>
          <p:cNvSpPr>
            <a:spLocks noGrp="1"/>
          </p:cNvSpPr>
          <p:nvPr>
            <p:ph idx="1"/>
          </p:nvPr>
        </p:nvSpPr>
        <p:spPr/>
        <p:txBody>
          <a:bodyPr/>
          <a:lstStyle/>
          <a:p>
            <a:r>
              <a:rPr lang="en-US" dirty="0" smtClean="0"/>
              <a:t>Data </a:t>
            </a:r>
            <a:r>
              <a:rPr lang="en-US" b="1" i="1" dirty="0" smtClean="0"/>
              <a:t>changes</a:t>
            </a:r>
            <a:r>
              <a:rPr lang="en-US" dirty="0" smtClean="0"/>
              <a:t> throughout its lifecycle</a:t>
            </a:r>
          </a:p>
          <a:p>
            <a:pPr lvl="1"/>
            <a:r>
              <a:rPr lang="en-US" dirty="0" smtClean="0"/>
              <a:t>Different users &amp; repositories have different needs</a:t>
            </a:r>
          </a:p>
          <a:p>
            <a:r>
              <a:rPr lang="en-US" dirty="0" smtClean="0"/>
              <a:t>Data needs to be </a:t>
            </a:r>
            <a:r>
              <a:rPr lang="en-US" b="1" i="1" dirty="0" smtClean="0"/>
              <a:t>normalized</a:t>
            </a:r>
            <a:r>
              <a:rPr lang="en-US" dirty="0" smtClean="0"/>
              <a:t>, or </a:t>
            </a:r>
            <a:r>
              <a:rPr lang="en-US" b="1" i="1" dirty="0" smtClean="0"/>
              <a:t>standardized </a:t>
            </a:r>
            <a:r>
              <a:rPr lang="en-US" dirty="0" smtClean="0"/>
              <a:t>for analysis, publication and sharing</a:t>
            </a:r>
          </a:p>
          <a:p>
            <a:r>
              <a:rPr lang="en-US" dirty="0" smtClean="0"/>
              <a:t>Excel is often no good for this!</a:t>
            </a:r>
            <a:endParaRPr lang="en-US" dirty="0"/>
          </a:p>
        </p:txBody>
      </p:sp>
    </p:spTree>
    <p:extLst>
      <p:ext uri="{BB962C8B-B14F-4D97-AF65-F5344CB8AC3E}">
        <p14:creationId xmlns:p14="http://schemas.microsoft.com/office/powerpoint/2010/main" val="213734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pronunciation</a:t>
            </a:r>
          </a:p>
          <a:p>
            <a:r>
              <a:rPr lang="en-US" dirty="0" smtClean="0"/>
              <a:t>Nearest 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Explore Open Refine	</a:t>
            </a:r>
            <a:endParaRPr lang="en-US" dirty="0"/>
          </a:p>
        </p:txBody>
      </p:sp>
      <p:sp>
        <p:nvSpPr>
          <p:cNvPr id="3" name="Content Placeholder 2"/>
          <p:cNvSpPr>
            <a:spLocks noGrp="1"/>
          </p:cNvSpPr>
          <p:nvPr>
            <p:ph idx="1"/>
          </p:nvPr>
        </p:nvSpPr>
        <p:spPr/>
        <p:txBody>
          <a:bodyPr/>
          <a:lstStyle/>
          <a:p>
            <a:r>
              <a:rPr lang="en-US" dirty="0" smtClean="0"/>
              <a:t>Using the NYPL dataset, try clustering and cleaning your data</a:t>
            </a:r>
          </a:p>
          <a:p>
            <a:pPr lvl="1"/>
            <a:r>
              <a:rPr lang="en-US" dirty="0" smtClean="0"/>
              <a:t>What transformations need to be made?</a:t>
            </a:r>
          </a:p>
          <a:p>
            <a:pPr lvl="1"/>
            <a:r>
              <a:rPr lang="en-US" dirty="0" smtClean="0"/>
              <a:t>What clustering methods work best?</a:t>
            </a:r>
          </a:p>
          <a:p>
            <a:r>
              <a:rPr lang="en-US" dirty="0"/>
              <a:t>Try extracting your operations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Reconciliation</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canonical list</a:t>
            </a:r>
          </a:p>
          <a:p>
            <a:endParaRPr lang="en-US" dirty="0" smtClean="0"/>
          </a:p>
          <a:p>
            <a:r>
              <a:rPr lang="en-US" dirty="0" smtClean="0"/>
              <a:t>Practice and build on prior activity!</a:t>
            </a:r>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clean the data (10 minutes)</a:t>
            </a:r>
            <a:endParaRPr lang="en-US" dirty="0"/>
          </a:p>
        </p:txBody>
      </p:sp>
      <p:sp>
        <p:nvSpPr>
          <p:cNvPr id="3" name="Content Placeholder 2"/>
          <p:cNvSpPr>
            <a:spLocks noGrp="1"/>
          </p:cNvSpPr>
          <p:nvPr>
            <p:ph idx="1"/>
          </p:nvPr>
        </p:nvSpPr>
        <p:spPr/>
        <p:txBody>
          <a:bodyPr/>
          <a:lstStyle/>
          <a:p>
            <a:r>
              <a:rPr lang="en-US" dirty="0"/>
              <a:t>Load “</a:t>
            </a:r>
            <a:r>
              <a:rPr lang="en-US" dirty="0" err="1"/>
              <a:t>biodiversity.txt</a:t>
            </a:r>
            <a:r>
              <a:rPr lang="en-US" dirty="0"/>
              <a:t>” into Open </a:t>
            </a:r>
            <a:r>
              <a:rPr lang="en-US" dirty="0" smtClean="0"/>
              <a:t>Refine</a:t>
            </a:r>
          </a:p>
          <a:p>
            <a:r>
              <a:rPr lang="en-US" dirty="0" smtClean="0"/>
              <a:t>Take a moment to explore the data</a:t>
            </a:r>
          </a:p>
          <a:p>
            <a:r>
              <a:rPr lang="en-US" dirty="0" smtClean="0"/>
              <a:t>Repeat the normalization steps from before (note: this is a pretty clean dataset, and many modifications may not be necessary)</a:t>
            </a:r>
          </a:p>
          <a:p>
            <a:endParaRPr lang="en-US" dirty="0" smtClean="0"/>
          </a:p>
          <a:p>
            <a:r>
              <a:rPr lang="en-US" dirty="0" smtClean="0"/>
              <a:t>What steps were necessary? What weren’t?</a:t>
            </a:r>
            <a:endParaRPr lang="en-US" dirty="0"/>
          </a:p>
          <a:p>
            <a:endParaRPr lang="en-US" dirty="0"/>
          </a:p>
        </p:txBody>
      </p:sp>
    </p:spTree>
    <p:extLst>
      <p:ext uri="{BB962C8B-B14F-4D97-AF65-F5344CB8AC3E}">
        <p14:creationId xmlns:p14="http://schemas.microsoft.com/office/powerpoint/2010/main" val="350273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endParaRPr lang="en-US" dirty="0"/>
          </a:p>
        </p:txBody>
      </p:sp>
    </p:spTree>
    <p:extLst>
      <p:ext uri="{BB962C8B-B14F-4D97-AF65-F5344CB8AC3E}">
        <p14:creationId xmlns:p14="http://schemas.microsoft.com/office/powerpoint/2010/main" val="236822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dirty="0" smtClean="0"/>
              <a:t>Retroactively controlling a vocabulary</a:t>
            </a:r>
          </a:p>
          <a:p>
            <a:pPr lvl="1"/>
            <a:r>
              <a:rPr lang="en-US" dirty="0" smtClean="0"/>
              <a:t>Creating linked data</a:t>
            </a:r>
          </a:p>
          <a:p>
            <a:pPr lvl="1"/>
            <a:r>
              <a:rPr lang="en-US" dirty="0" smtClean="0"/>
              <a:t>Linking to and pulling additional data from a larger data store</a:t>
            </a:r>
          </a:p>
        </p:txBody>
      </p:sp>
    </p:spTree>
    <p:extLst>
      <p:ext uri="{BB962C8B-B14F-4D97-AF65-F5344CB8AC3E}">
        <p14:creationId xmlns:p14="http://schemas.microsoft.com/office/powerpoint/2010/main" val="1723838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u="sng" dirty="0" smtClean="0"/>
              <a:t>Creating linked data</a:t>
            </a:r>
          </a:p>
          <a:p>
            <a:pPr lvl="1"/>
            <a:r>
              <a:rPr lang="en-US" dirty="0" smtClean="0"/>
              <a:t>Linking to and pulling additional data from a larger data store</a:t>
            </a:r>
            <a:endParaRPr lang="en-US" dirty="0"/>
          </a:p>
          <a:p>
            <a:pPr lvl="1"/>
            <a:r>
              <a:rPr lang="en-US" dirty="0" smtClean="0"/>
              <a:t>From Rod Page’s </a:t>
            </a:r>
            <a:r>
              <a:rPr lang="en-US" dirty="0" err="1" smtClean="0"/>
              <a:t>iPhylo</a:t>
            </a:r>
            <a:r>
              <a:rPr lang="en-US" dirty="0" smtClean="0"/>
              <a:t> Blog</a:t>
            </a:r>
          </a:p>
          <a:p>
            <a:pPr lvl="2"/>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Reconcile &gt;”Start 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rcRect l="-3563" r="-3563"/>
          <a:stretch>
            <a:fillRect/>
          </a:stretch>
        </p:blipFill>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Select “Add </a:t>
            </a:r>
            <a:r>
              <a:rPr lang="en-US" sz="3400" dirty="0" err="1" smtClean="0"/>
              <a:t>Namespaced</a:t>
            </a:r>
            <a:r>
              <a:rPr lang="en-US" sz="3400" dirty="0" smtClean="0"/>
              <a:t> Service; Pick a service from the list in your book</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rcRect l="-9645" r="-9645"/>
          <a:stretch>
            <a:fillRect/>
          </a:stretch>
        </p:blipFill>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23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Refine</a:t>
            </a:r>
            <a:endParaRPr lang="en-US" dirty="0"/>
          </a:p>
        </p:txBody>
      </p:sp>
      <p:sp>
        <p:nvSpPr>
          <p:cNvPr id="3" name="Content Placeholder 2"/>
          <p:cNvSpPr>
            <a:spLocks noGrp="1"/>
          </p:cNvSpPr>
          <p:nvPr>
            <p:ph idx="1"/>
          </p:nvPr>
        </p:nvSpPr>
        <p:spPr/>
        <p:txBody>
          <a:bodyPr/>
          <a:lstStyle/>
          <a:p>
            <a:r>
              <a:rPr lang="en-US" dirty="0" smtClean="0"/>
              <a:t>A powerful tool for manipulating and cleaning data</a:t>
            </a:r>
          </a:p>
          <a:p>
            <a:r>
              <a:rPr lang="en-US" dirty="0" smtClean="0"/>
              <a:t>Looks like a spreadsheet (Excel), acts like a database</a:t>
            </a:r>
          </a:p>
          <a:p>
            <a:r>
              <a:rPr lang="en-US" dirty="0" smtClean="0"/>
              <a:t>Great, free, open tool for data curation!</a:t>
            </a:r>
            <a:endParaRPr lang="en-US" dirty="0"/>
          </a:p>
        </p:txBody>
      </p:sp>
    </p:spTree>
    <p:extLst>
      <p:ext uri="{BB962C8B-B14F-4D97-AF65-F5344CB8AC3E}">
        <p14:creationId xmlns:p14="http://schemas.microsoft.com/office/powerpoint/2010/main" val="146046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rcRect l="-6395" r="-6395"/>
          <a:stretch>
            <a:fillRect/>
          </a:stretch>
        </p:blipFill>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rcRect t="-122603" b="-122603"/>
          <a:stretch>
            <a:fillRect/>
          </a:stretch>
        </p:blipFill>
        <p:spPr/>
      </p:pic>
    </p:spTree>
    <p:extLst>
      <p:ext uri="{BB962C8B-B14F-4D97-AF65-F5344CB8AC3E}">
        <p14:creationId xmlns:p14="http://schemas.microsoft.com/office/powerpoint/2010/main" val="54097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rcRect l="-8190" r="-8190"/>
          <a:stretch>
            <a:fillRect/>
          </a:stretch>
        </p:blipFill>
        <p:spPr/>
      </p:pic>
      <p:cxnSp>
        <p:nvCxnSpPr>
          <p:cNvPr id="5" name="Straight Arrow Connector 4"/>
          <p:cNvCxnSpPr/>
          <p:nvPr/>
        </p:nvCxnSpPr>
        <p:spPr>
          <a:xfrm flipV="1">
            <a:off x="4754505"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273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a:t>
            </a:r>
            <a:r>
              <a:rPr lang="en-US" dirty="0" err="1" smtClean="0"/>
              <a:t>cell.recon.match.id</a:t>
            </a:r>
            <a:endParaRPr lang="en-US" dirty="0"/>
          </a:p>
        </p:txBody>
      </p:sp>
      <p:pic>
        <p:nvPicPr>
          <p:cNvPr id="4" name="Content Placeholder 3" descr="recon6.tiff"/>
          <p:cNvPicPr>
            <a:picLocks noGrp="1" noChangeAspect="1"/>
          </p:cNvPicPr>
          <p:nvPr>
            <p:ph idx="1"/>
          </p:nvPr>
        </p:nvPicPr>
        <p:blipFill>
          <a:blip r:embed="rId2">
            <a:extLst>
              <a:ext uri="{28A0092B-C50C-407E-A947-70E740481C1C}">
                <a14:useLocalDpi xmlns:a14="http://schemas.microsoft.com/office/drawing/2010/main" val="0"/>
              </a:ext>
            </a:extLst>
          </a:blip>
          <a:srcRect l="-15668" r="-15668"/>
          <a:stretch>
            <a:fillRect/>
          </a:stretch>
        </p:blipFill>
        <p:spPr/>
      </p:pic>
      <p:cxnSp>
        <p:nvCxnSpPr>
          <p:cNvPr id="5" name="Straight Arrow Connector 4"/>
          <p:cNvCxnSpPr/>
          <p:nvPr/>
        </p:nvCxnSpPr>
        <p:spPr>
          <a:xfrm flipV="1">
            <a:off x="2581394"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297283" y="582775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81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2">
            <a:extLst>
              <a:ext uri="{28A0092B-C50C-407E-A947-70E740481C1C}">
                <a14:useLocalDpi xmlns:a14="http://schemas.microsoft.com/office/drawing/2010/main" val="0"/>
              </a:ext>
            </a:extLst>
          </a:blip>
          <a:srcRect l="-11227" r="-11227"/>
          <a:stretch>
            <a:fillRect/>
          </a:stretch>
        </p:blipFill>
        <p:spPr/>
      </p:pic>
    </p:spTree>
    <p:extLst>
      <p:ext uri="{BB962C8B-B14F-4D97-AF65-F5344CB8AC3E}">
        <p14:creationId xmlns:p14="http://schemas.microsoft.com/office/powerpoint/2010/main" val="2865210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Tree>
    <p:extLst>
      <p:ext uri="{BB962C8B-B14F-4D97-AF65-F5344CB8AC3E}">
        <p14:creationId xmlns:p14="http://schemas.microsoft.com/office/powerpoint/2010/main" val="8202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
        <p:nvSpPr>
          <p:cNvPr id="6" name="Frame 5"/>
          <p:cNvSpPr/>
          <p:nvPr/>
        </p:nvSpPr>
        <p:spPr>
          <a:xfrm>
            <a:off x="2538590" y="5235221"/>
            <a:ext cx="3430411" cy="395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20556" y="4381059"/>
            <a:ext cx="2393244" cy="1200329"/>
          </a:xfrm>
          <a:prstGeom prst="rect">
            <a:avLst/>
          </a:prstGeom>
          <a:noFill/>
        </p:spPr>
        <p:txBody>
          <a:bodyPr wrap="square" rtlCol="0">
            <a:spAutoFit/>
          </a:bodyPr>
          <a:lstStyle/>
          <a:p>
            <a:r>
              <a:rPr lang="en-US" dirty="0" smtClean="0"/>
              <a:t>“</a:t>
            </a:r>
            <a:r>
              <a:rPr lang="en-US" dirty="0" err="1" smtClean="0"/>
              <a:t>Templating</a:t>
            </a:r>
            <a:r>
              <a:rPr lang="en-US" dirty="0" smtClean="0"/>
              <a:t>” option can be used to transforms tabular data into XML or JSON!</a:t>
            </a:r>
            <a:endParaRPr lang="en-US" dirty="0"/>
          </a:p>
        </p:txBody>
      </p:sp>
    </p:spTree>
    <p:extLst>
      <p:ext uri="{BB962C8B-B14F-4D97-AF65-F5344CB8AC3E}">
        <p14:creationId xmlns:p14="http://schemas.microsoft.com/office/powerpoint/2010/main" val="1843441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Reopen the </a:t>
            </a:r>
            <a:r>
              <a:rPr lang="en-US" dirty="0" err="1" smtClean="0"/>
              <a:t>Menus.csv</a:t>
            </a:r>
            <a:r>
              <a:rPr lang="en-US" dirty="0" smtClean="0"/>
              <a:t> project</a:t>
            </a:r>
          </a:p>
          <a:p>
            <a:r>
              <a:rPr lang="en-US" dirty="0" smtClean="0"/>
              <a:t>Go to “Export”, select “</a:t>
            </a:r>
            <a:r>
              <a:rPr lang="en-US" dirty="0" err="1" smtClean="0"/>
              <a:t>Templating</a:t>
            </a:r>
            <a:endParaRPr lang="en-US" dirty="0" smtClean="0"/>
          </a:p>
          <a:p>
            <a:r>
              <a:rPr lang="en-US" dirty="0" smtClean="0"/>
              <a:t>Note the default export is set to “</a:t>
            </a:r>
            <a:r>
              <a:rPr lang="en-US" dirty="0" err="1" smtClean="0"/>
              <a:t>JSONize</a:t>
            </a:r>
            <a:r>
              <a:rPr lang="en-US" dirty="0" smtClean="0"/>
              <a:t>” your data</a:t>
            </a:r>
          </a:p>
          <a:p>
            <a:endParaRPr lang="en-US" dirty="0"/>
          </a:p>
        </p:txBody>
      </p:sp>
    </p:spTree>
    <p:extLst>
      <p:ext uri="{BB962C8B-B14F-4D97-AF65-F5344CB8AC3E}">
        <p14:creationId xmlns:p14="http://schemas.microsoft.com/office/powerpoint/2010/main" val="335066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Open the “</a:t>
            </a:r>
            <a:r>
              <a:rPr lang="en-US" dirty="0" err="1" smtClean="0"/>
              <a:t>DwCtemplate.txt</a:t>
            </a:r>
            <a:r>
              <a:rPr lang="en-US" dirty="0" smtClean="0"/>
              <a:t>” file and paste each portion into the appropriate part of the template</a:t>
            </a:r>
            <a:endParaRPr lang="en-US" dirty="0"/>
          </a:p>
        </p:txBody>
      </p:sp>
    </p:spTree>
    <p:extLst>
      <p:ext uri="{BB962C8B-B14F-4D97-AF65-F5344CB8AC3E}">
        <p14:creationId xmlns:p14="http://schemas.microsoft.com/office/powerpoint/2010/main" val="3194888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wC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94"/>
            <a:ext cx="9144000" cy="5125814"/>
          </a:xfrm>
          <a:prstGeom prst="rect">
            <a:avLst/>
          </a:prstGeom>
        </p:spPr>
      </p:pic>
    </p:spTree>
    <p:extLst>
      <p:ext uri="{BB962C8B-B14F-4D97-AF65-F5344CB8AC3E}">
        <p14:creationId xmlns:p14="http://schemas.microsoft.com/office/powerpoint/2010/main" val="300536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lab</a:t>
            </a:r>
            <a:endParaRPr lang="en-US" dirty="0"/>
          </a:p>
        </p:txBody>
      </p:sp>
      <p:sp>
        <p:nvSpPr>
          <p:cNvPr id="3" name="Content Placeholder 2"/>
          <p:cNvSpPr>
            <a:spLocks noGrp="1"/>
          </p:cNvSpPr>
          <p:nvPr>
            <p:ph idx="1"/>
          </p:nvPr>
        </p:nvSpPr>
        <p:spPr/>
        <p:txBody>
          <a:bodyPr/>
          <a:lstStyle/>
          <a:p>
            <a:r>
              <a:rPr lang="en-US" dirty="0" smtClean="0"/>
              <a:t>We’ll learn:</a:t>
            </a:r>
          </a:p>
          <a:p>
            <a:pPr lvl="1"/>
            <a:r>
              <a:rPr lang="en-US" dirty="0" smtClean="0"/>
              <a:t>The basics of Open Refine (w/ “What’s on the Menu”)</a:t>
            </a:r>
          </a:p>
          <a:p>
            <a:pPr lvl="2"/>
            <a:r>
              <a:rPr lang="en-US" dirty="0" smtClean="0"/>
              <a:t>Creating a project, basic faceting and normalization</a:t>
            </a:r>
          </a:p>
          <a:p>
            <a:pPr lvl="2"/>
            <a:r>
              <a:rPr lang="en-US" dirty="0" smtClean="0"/>
              <a:t>“What’s on the Menu” dataset</a:t>
            </a:r>
          </a:p>
          <a:p>
            <a:pPr lvl="1"/>
            <a:r>
              <a:rPr lang="en-US" dirty="0" smtClean="0"/>
              <a:t>Reconciliation (w/ data from GBIF)</a:t>
            </a:r>
          </a:p>
          <a:p>
            <a:pPr lvl="2"/>
            <a:r>
              <a:rPr lang="en-US" dirty="0" smtClean="0"/>
              <a:t>Introduction to linking to linked data</a:t>
            </a:r>
          </a:p>
          <a:p>
            <a:pPr lvl="1"/>
            <a:r>
              <a:rPr lang="en-US" dirty="0" smtClean="0"/>
              <a:t>Publishing XML metadata with Refine (if we have time)</a:t>
            </a:r>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71713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Try adding more data into your template</a:t>
            </a:r>
          </a:p>
          <a:p>
            <a:pPr lvl="1"/>
            <a:r>
              <a:rPr lang="en-US" dirty="0" smtClean="0"/>
              <a:t>Add a row for “county” under the Location block</a:t>
            </a:r>
          </a:p>
          <a:p>
            <a:pPr lvl="1"/>
            <a:r>
              <a:rPr lang="en-US" dirty="0" smtClean="0"/>
              <a:t>Add a row for “</a:t>
            </a:r>
            <a:r>
              <a:rPr lang="en-US" dirty="0" err="1" smtClean="0"/>
              <a:t>catalogNumber</a:t>
            </a:r>
            <a:r>
              <a:rPr lang="en-US" dirty="0" smtClean="0"/>
              <a:t>” in the Occurrence block</a:t>
            </a:r>
          </a:p>
          <a:p>
            <a:pPr lvl="1"/>
            <a:r>
              <a:rPr lang="en-US" dirty="0" smtClean="0"/>
              <a:t>What else?</a:t>
            </a:r>
            <a:endParaRPr lang="en-US" dirty="0"/>
          </a:p>
        </p:txBody>
      </p:sp>
    </p:spTree>
    <p:extLst>
      <p:ext uri="{BB962C8B-B14F-4D97-AF65-F5344CB8AC3E}">
        <p14:creationId xmlns:p14="http://schemas.microsoft.com/office/powerpoint/2010/main" val="53030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a:t>
            </a:r>
            <a:r>
              <a:rPr lang="en-US" dirty="0" smtClean="0"/>
              <a:t>Excel </a:t>
            </a:r>
            <a:r>
              <a:rPr lang="en-US" dirty="0" smtClean="0"/>
              <a:t>(some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 some (Freebase) no longer supported</a:t>
            </a:r>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a:lstStyle/>
          <a:p>
            <a:r>
              <a:rPr lang="en-US" dirty="0" smtClean="0"/>
              <a:t>Find the “locality” column</a:t>
            </a:r>
          </a:p>
          <a:p>
            <a:r>
              <a:rPr lang="en-US" dirty="0" smtClean="0"/>
              <a:t>Use </a:t>
            </a:r>
            <a:r>
              <a:rPr lang="en-US" dirty="0">
                <a:hlinkClick r:id="rId2"/>
              </a:rPr>
              <a:t>http://reconcile.freebaseapps.com/</a:t>
            </a:r>
            <a:r>
              <a:rPr lang="en-US" dirty="0" smtClean="0">
                <a:hlinkClick r:id="rId2"/>
              </a:rPr>
              <a:t>reconcile</a:t>
            </a:r>
            <a:r>
              <a:rPr lang="en-US" dirty="0" smtClean="0"/>
              <a:t> as the reconciliation service</a:t>
            </a:r>
          </a:p>
          <a:p>
            <a:r>
              <a:rPr lang="en-US" dirty="0" smtClean="0"/>
              <a:t>Selection “location” as type, but note the many other services!</a:t>
            </a:r>
          </a:p>
          <a:p>
            <a:r>
              <a:rPr lang="en-US" dirty="0" smtClean="0"/>
              <a:t>Reconcile away!</a:t>
            </a:r>
          </a:p>
        </p:txBody>
      </p:sp>
    </p:spTree>
    <p:extLst>
      <p:ext uri="{BB962C8B-B14F-4D97-AF65-F5344CB8AC3E}">
        <p14:creationId xmlns:p14="http://schemas.microsoft.com/office/powerpoint/2010/main" val="13723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(10 minutes)</a:t>
            </a:r>
            <a:endParaRPr lang="en-US" dirty="0"/>
          </a:p>
        </p:txBody>
      </p:sp>
      <p:sp>
        <p:nvSpPr>
          <p:cNvPr id="3" name="Content Placeholder 2"/>
          <p:cNvSpPr>
            <a:spLocks noGrp="1"/>
          </p:cNvSpPr>
          <p:nvPr>
            <p:ph idx="1"/>
          </p:nvPr>
        </p:nvSpPr>
        <p:spPr>
          <a:xfrm>
            <a:off x="740896" y="1600200"/>
            <a:ext cx="7945904" cy="4213578"/>
          </a:xfrm>
        </p:spPr>
        <p:txBody>
          <a:bodyPr>
            <a:normAutofit fontScale="92500" lnSpcReduction="10000"/>
          </a:bodyPr>
          <a:lstStyle/>
          <a:p>
            <a:pPr marL="0" indent="0">
              <a:buNone/>
            </a:pPr>
            <a:r>
              <a:rPr lang="en-US" dirty="0" smtClean="0"/>
              <a:t>Step 1:  Get to know “What’s on the menu?”</a:t>
            </a:r>
          </a:p>
          <a:p>
            <a:pPr lvl="1">
              <a:buFont typeface="Arial"/>
              <a:buChar char="•"/>
            </a:pPr>
            <a:r>
              <a:rPr lang="en-US" dirty="0" smtClean="0"/>
              <a:t>  Browse </a:t>
            </a:r>
            <a:r>
              <a:rPr lang="en-US" dirty="0"/>
              <a:t>menus: </a:t>
            </a:r>
            <a:r>
              <a:rPr lang="en-US" b="1" dirty="0"/>
              <a:t>http://</a:t>
            </a:r>
            <a:r>
              <a:rPr lang="en-US" b="1" dirty="0" err="1"/>
              <a:t>menus.nypl.org</a:t>
            </a:r>
            <a:r>
              <a:rPr lang="en-US" b="1" dirty="0"/>
              <a:t>/</a:t>
            </a:r>
            <a:endParaRPr lang="en-US" b="1" dirty="0" smtClean="0"/>
          </a:p>
          <a:p>
            <a:pPr lvl="1">
              <a:buFont typeface="Arial"/>
              <a:buChar char="•"/>
            </a:pPr>
            <a:r>
              <a:rPr lang="en-US" dirty="0" smtClean="0"/>
              <a:t>  Try transcription and geo-tagging tools</a:t>
            </a:r>
          </a:p>
          <a:p>
            <a:pPr lvl="1">
              <a:buFont typeface="Arial"/>
              <a:buChar char="•"/>
            </a:pPr>
            <a:r>
              <a:rPr lang="en-US" dirty="0" smtClean="0"/>
              <a:t>  Learn about your data access options</a:t>
            </a:r>
            <a:endParaRPr lang="en-US" dirty="0"/>
          </a:p>
          <a:p>
            <a:pPr marL="0" indent="0">
              <a:buNone/>
            </a:pPr>
            <a:r>
              <a:rPr lang="en-US" dirty="0" smtClean="0"/>
              <a:t>Step 2:  NYPL menus data</a:t>
            </a:r>
          </a:p>
          <a:p>
            <a:pPr lvl="1">
              <a:buFont typeface="Arial"/>
              <a:buChar char="•"/>
            </a:pPr>
            <a:r>
              <a:rPr lang="en-US" dirty="0"/>
              <a:t> </a:t>
            </a:r>
            <a:r>
              <a:rPr lang="en-US" dirty="0" smtClean="0"/>
              <a:t> Locate “NYPL Menus Data” folder on your desktop</a:t>
            </a:r>
          </a:p>
          <a:p>
            <a:pPr lvl="1">
              <a:buFont typeface="Arial"/>
              <a:buChar char="•"/>
            </a:pPr>
            <a:r>
              <a:rPr lang="en-US" dirty="0"/>
              <a:t> </a:t>
            </a:r>
            <a:r>
              <a:rPr lang="en-US" dirty="0" smtClean="0"/>
              <a:t> Open “</a:t>
            </a:r>
            <a:r>
              <a:rPr lang="en-US" dirty="0" err="1" smtClean="0"/>
              <a:t>Menus.csv</a:t>
            </a:r>
            <a:r>
              <a:rPr lang="en-US" dirty="0" smtClean="0"/>
              <a:t>” or “</a:t>
            </a:r>
            <a:r>
              <a:rPr lang="en-US" dirty="0" err="1" smtClean="0"/>
              <a:t>Dish.csv</a:t>
            </a:r>
            <a:r>
              <a:rPr lang="en-US" dirty="0" smtClean="0"/>
              <a:t>” and review data </a:t>
            </a:r>
            <a:endParaRPr lang="en-US" dirty="0"/>
          </a:p>
          <a:p>
            <a:pPr marL="0" indent="0">
              <a:buNone/>
            </a:pPr>
            <a:r>
              <a:rPr lang="en-US" dirty="0" smtClean="0"/>
              <a:t>Step 3:  Debrief</a:t>
            </a:r>
            <a:endParaRPr lang="en-US" dirty="0"/>
          </a:p>
        </p:txBody>
      </p:sp>
    </p:spTree>
    <p:extLst>
      <p:ext uri="{BB962C8B-B14F-4D97-AF65-F5344CB8AC3E}">
        <p14:creationId xmlns:p14="http://schemas.microsoft.com/office/powerpoint/2010/main" val="37414462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952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4604</TotalTime>
  <Words>1632</Words>
  <Application>Microsoft Macintosh PowerPoint</Application>
  <PresentationFormat>On-screen Show (4:3)</PresentationFormat>
  <Paragraphs>203</Paragraphs>
  <Slides>44</Slides>
  <Notes>17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Lab:  Data carpentry with Open Refine</vt:lpstr>
      <vt:lpstr>Cleaning data</vt:lpstr>
      <vt:lpstr>Open Refine</vt:lpstr>
      <vt:lpstr>In this lab</vt:lpstr>
      <vt:lpstr>I. Open Refine Basics</vt:lpstr>
      <vt:lpstr>PowerPoint Presentation</vt:lpstr>
      <vt:lpstr>Crowdsourced transcription</vt:lpstr>
      <vt:lpstr>Activity (10 minutes)</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Kinds of clustering</vt:lpstr>
      <vt:lpstr>Check your clusters!</vt:lpstr>
      <vt:lpstr>Activity: Explore Open Refine </vt:lpstr>
      <vt:lpstr>II. Reconciliation</vt:lpstr>
      <vt:lpstr>First, clean the data (10 minutes)</vt:lpstr>
      <vt:lpstr>Name Reconciliation</vt:lpstr>
      <vt:lpstr>Name Reconciliation</vt:lpstr>
      <vt:lpstr>Name Reconciliation</vt:lpstr>
      <vt:lpstr>“scientificName” &gt; Reconcile &gt;”Start reconciling </vt:lpstr>
      <vt:lpstr>Select “Add Namespaced Service; Pick a service from the list in your book</vt:lpstr>
      <vt:lpstr>Start Reconciling!</vt:lpstr>
      <vt:lpstr>It might take a while…</vt:lpstr>
      <vt:lpstr>“scientificName” &gt; Edit column &gt; Add column based on this column</vt:lpstr>
      <vt:lpstr>Expression: cell.recon.match.id</vt:lpstr>
      <vt:lpstr>Done!</vt:lpstr>
      <vt:lpstr>III. Open Refine for publishing XML-formatted metadata</vt:lpstr>
      <vt:lpstr>III. Open Refine for publishing XML-formatted metadata</vt:lpstr>
      <vt:lpstr>Activity</vt:lpstr>
      <vt:lpstr>Activity</vt:lpstr>
      <vt:lpstr>PowerPoint Presentation</vt:lpstr>
      <vt:lpstr>Activity</vt:lpstr>
      <vt:lpstr>Summary</vt:lpstr>
      <vt:lpstr>Summary</vt:lpstr>
      <vt:lpstr>Acknowledgments</vt:lpstr>
      <vt:lpstr>Another 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77</cp:revision>
  <cp:lastPrinted>2014-12-29T20:59:13Z</cp:lastPrinted>
  <dcterms:created xsi:type="dcterms:W3CDTF">2014-12-23T22:24:41Z</dcterms:created>
  <dcterms:modified xsi:type="dcterms:W3CDTF">2015-02-15T23:10:58Z</dcterms:modified>
</cp:coreProperties>
</file>